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0" r:id="rId3"/>
    <p:sldId id="271" r:id="rId4"/>
    <p:sldId id="285" r:id="rId5"/>
    <p:sldId id="272" r:id="rId6"/>
    <p:sldId id="292" r:id="rId7"/>
    <p:sldId id="280" r:id="rId8"/>
    <p:sldId id="261" r:id="rId9"/>
    <p:sldId id="286" r:id="rId10"/>
    <p:sldId id="275" r:id="rId11"/>
    <p:sldId id="287" r:id="rId12"/>
    <p:sldId id="277" r:id="rId13"/>
    <p:sldId id="288" r:id="rId14"/>
    <p:sldId id="276" r:id="rId15"/>
    <p:sldId id="265" r:id="rId16"/>
    <p:sldId id="289" r:id="rId17"/>
    <p:sldId id="291" r:id="rId18"/>
    <p:sldId id="273" r:id="rId19"/>
    <p:sldId id="290" r:id="rId20"/>
    <p:sldId id="274" r:id="rId21"/>
    <p:sldId id="281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4660"/>
  </p:normalViewPr>
  <p:slideViewPr>
    <p:cSldViewPr showGuides="1">
      <p:cViewPr>
        <p:scale>
          <a:sx n="100" d="100"/>
          <a:sy n="100" d="100"/>
        </p:scale>
        <p:origin x="-642" y="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3B9A0B7-1801-43B0-8F10-3A05BF15526B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F79CEA-D3FD-4B0B-92C4-FE517345FB7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ADDICTION PROGRAMS AND FURTHER EDUCATION IN ADDICTION STUDIES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7854696" cy="1752600"/>
          </a:xfrm>
        </p:spPr>
        <p:txBody>
          <a:bodyPr/>
          <a:lstStyle/>
          <a:p>
            <a:pPr algn="ctr"/>
            <a:r>
              <a:rPr lang="en-US" dirty="0" err="1" smtClean="0"/>
              <a:t>Dr.Beatrice</a:t>
            </a:r>
            <a:r>
              <a:rPr lang="en-US" dirty="0" smtClean="0"/>
              <a:t> </a:t>
            </a:r>
            <a:r>
              <a:rPr lang="en-US" dirty="0" smtClean="0"/>
              <a:t>Kathungu</a:t>
            </a:r>
          </a:p>
          <a:p>
            <a:pPr algn="ctr"/>
            <a:r>
              <a:rPr lang="en-US" dirty="0" err="1" smtClean="0"/>
              <a:t>Dept.of</a:t>
            </a:r>
            <a:r>
              <a:rPr lang="en-US" dirty="0" smtClean="0"/>
              <a:t> </a:t>
            </a:r>
            <a:r>
              <a:rPr lang="en-US" dirty="0" smtClean="0"/>
              <a:t>Psychology</a:t>
            </a:r>
          </a:p>
          <a:p>
            <a:pPr algn="ctr"/>
            <a:r>
              <a:rPr lang="en-US" dirty="0" smtClean="0"/>
              <a:t>Kenyatta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3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dirty="0"/>
              <a:t>University based academic programs in related disciplines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Addiction courses are anchored </a:t>
            </a:r>
            <a:r>
              <a:rPr lang="en-US" sz="3200" dirty="0" smtClean="0"/>
              <a:t>in </a:t>
            </a:r>
            <a:r>
              <a:rPr lang="en-US" sz="3200" dirty="0" smtClean="0"/>
              <a:t>related disciplines </a:t>
            </a:r>
          </a:p>
          <a:p>
            <a:pPr lvl="1"/>
            <a:r>
              <a:rPr lang="en-US" sz="3200" dirty="0" smtClean="0"/>
              <a:t>As a </a:t>
            </a:r>
            <a:r>
              <a:rPr lang="en-US" sz="3200" dirty="0" smtClean="0"/>
              <a:t>unit/ course within a </a:t>
            </a:r>
            <a:r>
              <a:rPr lang="en-US" sz="3200" dirty="0" smtClean="0"/>
              <a:t>program</a:t>
            </a:r>
            <a:endParaRPr lang="en-US" sz="3200" dirty="0" smtClean="0"/>
          </a:p>
          <a:p>
            <a:pPr lvl="1"/>
            <a:r>
              <a:rPr lang="en-US" sz="3200" dirty="0" smtClean="0"/>
              <a:t>As a </a:t>
            </a:r>
            <a:r>
              <a:rPr lang="en-US" sz="3200" dirty="0" smtClean="0"/>
              <a:t>group of </a:t>
            </a:r>
            <a:r>
              <a:rPr lang="en-US" sz="3200" dirty="0" smtClean="0"/>
              <a:t>units</a:t>
            </a:r>
            <a:r>
              <a:rPr lang="en-US" sz="3200" dirty="0" smtClean="0"/>
              <a:t>/ courses forming a concentration/ </a:t>
            </a:r>
            <a:r>
              <a:rPr lang="en-US" sz="3200" dirty="0" smtClean="0"/>
              <a:t>specialization</a:t>
            </a:r>
          </a:p>
          <a:p>
            <a:r>
              <a:rPr lang="en-US" sz="3200" dirty="0" smtClean="0"/>
              <a:t>Examples of such programs are Psychology, Counseling, Medicine, Pharmacy, Social work, Public health 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08331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 As stand alone </a:t>
            </a:r>
            <a:r>
              <a:rPr lang="en-US" dirty="0" smtClean="0"/>
              <a:t>academic programs </a:t>
            </a:r>
            <a:r>
              <a:rPr lang="en-US" dirty="0"/>
              <a:t>in addiction studies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smtClean="0"/>
              <a:t>Found in: </a:t>
            </a:r>
          </a:p>
          <a:p>
            <a:r>
              <a:rPr lang="en-US" sz="4800" dirty="0"/>
              <a:t>U</a:t>
            </a:r>
            <a:r>
              <a:rPr lang="en-US" sz="4800" dirty="0" smtClean="0"/>
              <a:t>niversities </a:t>
            </a:r>
          </a:p>
          <a:p>
            <a:r>
              <a:rPr lang="en-US" sz="4800" dirty="0"/>
              <a:t>T</a:t>
            </a:r>
            <a:r>
              <a:rPr lang="en-US" sz="4800" dirty="0" smtClean="0"/>
              <a:t>ertiary/ middle level  institutions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08978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Focus of programs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Prevention</a:t>
            </a:r>
            <a:endParaRPr lang="en-US" sz="3600" dirty="0" smtClean="0"/>
          </a:p>
          <a:p>
            <a:r>
              <a:rPr lang="en-US" sz="3600" dirty="0" smtClean="0"/>
              <a:t>Treatment</a:t>
            </a:r>
            <a:endParaRPr lang="en-US" sz="3600" dirty="0" smtClean="0"/>
          </a:p>
          <a:p>
            <a:r>
              <a:rPr lang="en-US" sz="3600" dirty="0" smtClean="0"/>
              <a:t>Harm </a:t>
            </a:r>
            <a:r>
              <a:rPr lang="en-US" sz="3600" dirty="0" smtClean="0"/>
              <a:t>reduction</a:t>
            </a:r>
          </a:p>
          <a:p>
            <a:r>
              <a:rPr lang="en-US" sz="3600" dirty="0" smtClean="0"/>
              <a:t>Policy and advocacy </a:t>
            </a:r>
            <a:r>
              <a:rPr lang="en-US" sz="3600" dirty="0" smtClean="0"/>
              <a:t>  etc </a:t>
            </a:r>
            <a:endParaRPr lang="en-US" sz="3600" dirty="0" smtClean="0"/>
          </a:p>
          <a:p>
            <a:r>
              <a:rPr lang="en-US" sz="3600" dirty="0" smtClean="0"/>
              <a:t>Combination of all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889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Nature of programs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Most have: </a:t>
            </a:r>
          </a:p>
          <a:p>
            <a:r>
              <a:rPr lang="en-US" sz="4000" dirty="0" smtClean="0"/>
              <a:t>Course work</a:t>
            </a:r>
          </a:p>
          <a:p>
            <a:r>
              <a:rPr lang="en-US" sz="4000" dirty="0" smtClean="0"/>
              <a:t>Research component including project for some</a:t>
            </a:r>
          </a:p>
          <a:p>
            <a:r>
              <a:rPr lang="en-US" sz="4000" dirty="0" smtClean="0"/>
              <a:t>Practicum/ internship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98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</p:spPr>
        <p:txBody>
          <a:bodyPr/>
          <a:lstStyle/>
          <a:p>
            <a:pPr algn="ctr"/>
            <a:r>
              <a:rPr lang="en-US" dirty="0" smtClean="0"/>
              <a:t>Some Names of Programs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r>
              <a:rPr lang="en-US" sz="3600" dirty="0"/>
              <a:t>Addiction </a:t>
            </a:r>
            <a:r>
              <a:rPr lang="en-US" sz="3600" dirty="0"/>
              <a:t>M</a:t>
            </a:r>
            <a:r>
              <a:rPr lang="en-US" sz="3600" dirty="0" smtClean="0"/>
              <a:t>edicine</a:t>
            </a:r>
            <a:endParaRPr lang="en-US" sz="3600" dirty="0" smtClean="0"/>
          </a:p>
          <a:p>
            <a:r>
              <a:rPr lang="en-US" sz="3600" dirty="0" smtClean="0"/>
              <a:t>Addictology</a:t>
            </a:r>
            <a:endParaRPr lang="en-US" sz="3600" dirty="0"/>
          </a:p>
          <a:p>
            <a:r>
              <a:rPr lang="en-US" sz="3600" dirty="0"/>
              <a:t>Addiction Science</a:t>
            </a:r>
          </a:p>
          <a:p>
            <a:r>
              <a:rPr lang="en-US" sz="3600" dirty="0"/>
              <a:t>Addiction </a:t>
            </a:r>
            <a:r>
              <a:rPr lang="en-US" sz="3600" dirty="0" smtClean="0"/>
              <a:t>Studies</a:t>
            </a:r>
            <a:endParaRPr lang="en-US" sz="3600" dirty="0"/>
          </a:p>
          <a:p>
            <a:r>
              <a:rPr lang="en-US" sz="3600" dirty="0"/>
              <a:t>Addiction </a:t>
            </a:r>
            <a:r>
              <a:rPr lang="en-US" sz="3600" dirty="0" smtClean="0"/>
              <a:t>C</a:t>
            </a:r>
            <a:r>
              <a:rPr lang="en-US" sz="3600" dirty="0" smtClean="0"/>
              <a:t>ounseling, etc </a:t>
            </a:r>
          </a:p>
          <a:p>
            <a:pPr marL="0" indent="0">
              <a:buNone/>
            </a:pPr>
            <a:r>
              <a:rPr lang="en-US" sz="3600" dirty="0" smtClean="0"/>
              <a:t>       - Program name could depend on focus, emphasis  </a:t>
            </a:r>
            <a:endParaRPr lang="en-US" sz="36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40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Sources of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Draw  students from </a:t>
            </a:r>
            <a:r>
              <a:rPr lang="en-US" sz="3200" dirty="0"/>
              <a:t>diverse fields / disciplines </a:t>
            </a:r>
          </a:p>
          <a:p>
            <a:pPr lvl="2"/>
            <a:r>
              <a:rPr lang="en-US" sz="3200" dirty="0"/>
              <a:t>Medicine</a:t>
            </a:r>
          </a:p>
          <a:p>
            <a:pPr lvl="2"/>
            <a:r>
              <a:rPr lang="en-US" sz="3200" dirty="0" smtClean="0"/>
              <a:t>Psychology</a:t>
            </a:r>
            <a:endParaRPr lang="en-US" sz="3200" dirty="0"/>
          </a:p>
          <a:p>
            <a:pPr lvl="2"/>
            <a:r>
              <a:rPr lang="en-US" sz="3200" dirty="0"/>
              <a:t>Sociology and social work</a:t>
            </a:r>
          </a:p>
          <a:p>
            <a:pPr lvl="2"/>
            <a:r>
              <a:rPr lang="en-US" sz="3200" dirty="0"/>
              <a:t>Pharmacy</a:t>
            </a:r>
          </a:p>
          <a:p>
            <a:pPr lvl="2"/>
            <a:r>
              <a:rPr lang="en-US" sz="3200" dirty="0"/>
              <a:t>Public health </a:t>
            </a:r>
          </a:p>
          <a:p>
            <a:pPr lvl="2"/>
            <a:r>
              <a:rPr lang="en-US" sz="3200" dirty="0" smtClean="0"/>
              <a:t>Law</a:t>
            </a:r>
          </a:p>
          <a:p>
            <a:pPr lvl="4"/>
            <a:r>
              <a:rPr lang="en-US" sz="3200" dirty="0" smtClean="0"/>
              <a:t> Etc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09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Levels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Range from </a:t>
            </a:r>
          </a:p>
          <a:p>
            <a:r>
              <a:rPr lang="en-US" sz="3600" dirty="0" smtClean="0"/>
              <a:t>Pre –Bachelors- certificates, diplomas </a:t>
            </a:r>
          </a:p>
          <a:p>
            <a:r>
              <a:rPr lang="en-US" sz="3600" dirty="0" smtClean="0"/>
              <a:t>Bachelors </a:t>
            </a:r>
          </a:p>
          <a:p>
            <a:r>
              <a:rPr lang="en-US" sz="3600" dirty="0" smtClean="0"/>
              <a:t>Postgraduate diploma</a:t>
            </a:r>
          </a:p>
          <a:p>
            <a:r>
              <a:rPr lang="en-US" sz="3600" dirty="0" smtClean="0"/>
              <a:t>Masters</a:t>
            </a:r>
          </a:p>
          <a:p>
            <a:r>
              <a:rPr lang="en-US" sz="3600" dirty="0" smtClean="0"/>
              <a:t>Doctorate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36636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Duration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3600" dirty="0"/>
              <a:t>Depend on program level</a:t>
            </a:r>
          </a:p>
          <a:p>
            <a:r>
              <a:rPr lang="en-US" sz="3600" dirty="0"/>
              <a:t>May vary across countries/ regions </a:t>
            </a:r>
          </a:p>
          <a:p>
            <a:r>
              <a:rPr lang="en-US" sz="3600" dirty="0"/>
              <a:t> Examples: </a:t>
            </a:r>
          </a:p>
          <a:p>
            <a:pPr lvl="2"/>
            <a:r>
              <a:rPr lang="en-US" sz="3600" dirty="0"/>
              <a:t>Bachelors- 3 to 4 years</a:t>
            </a:r>
          </a:p>
          <a:p>
            <a:pPr lvl="2"/>
            <a:r>
              <a:rPr lang="en-US" sz="3600" dirty="0"/>
              <a:t>Masters 2 years </a:t>
            </a:r>
          </a:p>
          <a:p>
            <a:pPr lvl="2"/>
            <a:r>
              <a:rPr lang="en-US" sz="3600" dirty="0"/>
              <a:t>Doctoral 3 and above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2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ctr"/>
            <a:r>
              <a:rPr lang="en-US" dirty="0"/>
              <a:t>E</a:t>
            </a:r>
            <a:r>
              <a:rPr lang="en-US" dirty="0" smtClean="0"/>
              <a:t>ntry </a:t>
            </a:r>
            <a:r>
              <a:rPr lang="en-US" dirty="0" smtClean="0"/>
              <a:t>criteria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sz="4000" dirty="0" smtClean="0"/>
              <a:t>Diverse entry criteria </a:t>
            </a:r>
          </a:p>
          <a:p>
            <a:r>
              <a:rPr lang="en-US" sz="4000" dirty="0" smtClean="0"/>
              <a:t>Depends on:</a:t>
            </a:r>
          </a:p>
          <a:p>
            <a:pPr lvl="1"/>
            <a:r>
              <a:rPr lang="en-US" sz="4000" dirty="0" smtClean="0"/>
              <a:t> Program level</a:t>
            </a:r>
          </a:p>
          <a:p>
            <a:pPr lvl="1"/>
            <a:r>
              <a:rPr lang="en-US" sz="4000" dirty="0" smtClean="0"/>
              <a:t>Uniqueness of program </a:t>
            </a:r>
          </a:p>
          <a:p>
            <a:pPr lvl="1"/>
            <a:r>
              <a:rPr lang="en-US" sz="4000" dirty="0" smtClean="0"/>
              <a:t>Institutional and country policies </a:t>
            </a:r>
            <a:endParaRPr lang="en-US" sz="4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771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066800"/>
          </a:xfrm>
        </p:spPr>
        <p:txBody>
          <a:bodyPr/>
          <a:lstStyle/>
          <a:p>
            <a:pPr algn="ctr"/>
            <a:r>
              <a:rPr lang="en-US" dirty="0" smtClean="0"/>
              <a:t>Mode of delivery/study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Autofit/>
          </a:bodyPr>
          <a:lstStyle/>
          <a:p>
            <a:r>
              <a:rPr lang="en-US" sz="4000" dirty="0" smtClean="0"/>
              <a:t>Flexibility</a:t>
            </a:r>
          </a:p>
          <a:p>
            <a:pPr lvl="1"/>
            <a:r>
              <a:rPr lang="en-US" sz="4000" dirty="0" smtClean="0"/>
              <a:t>Full </a:t>
            </a:r>
            <a:r>
              <a:rPr lang="en-US" sz="4000" dirty="0"/>
              <a:t>time</a:t>
            </a:r>
          </a:p>
          <a:p>
            <a:pPr lvl="1"/>
            <a:r>
              <a:rPr lang="en-US" sz="4000" dirty="0"/>
              <a:t>Part time</a:t>
            </a:r>
          </a:p>
          <a:p>
            <a:pPr lvl="1"/>
            <a:r>
              <a:rPr lang="en-US" sz="4000" dirty="0" smtClean="0"/>
              <a:t>Face </a:t>
            </a:r>
            <a:r>
              <a:rPr lang="en-US" sz="4000" dirty="0"/>
              <a:t>to </a:t>
            </a:r>
            <a:r>
              <a:rPr lang="en-US" sz="4000" dirty="0" smtClean="0"/>
              <a:t>face</a:t>
            </a:r>
            <a:endParaRPr lang="en-US" sz="4000" dirty="0"/>
          </a:p>
          <a:p>
            <a:pPr lvl="1"/>
            <a:r>
              <a:rPr lang="en-US" sz="4000" dirty="0" smtClean="0"/>
              <a:t>Virtual- Synchronous </a:t>
            </a:r>
            <a:r>
              <a:rPr lang="en-US" sz="4000" dirty="0"/>
              <a:t>and </a:t>
            </a:r>
            <a:r>
              <a:rPr lang="en-US" sz="4000" dirty="0" smtClean="0"/>
              <a:t>Asynchronous</a:t>
            </a:r>
          </a:p>
          <a:p>
            <a:pPr lvl="1"/>
            <a:r>
              <a:rPr lang="en-US" sz="4000" dirty="0" smtClean="0"/>
              <a:t>Blended mode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55915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addiction Programs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sz="3200" dirty="0" smtClean="0"/>
              <a:t>According to UNODC 2020 </a:t>
            </a:r>
            <a:r>
              <a:rPr lang="en-US" sz="3200" dirty="0" smtClean="0"/>
              <a:t>World </a:t>
            </a:r>
            <a:r>
              <a:rPr lang="en-US" sz="3200" dirty="0"/>
              <a:t>D</a:t>
            </a:r>
            <a:r>
              <a:rPr lang="en-US" sz="3200" dirty="0" smtClean="0"/>
              <a:t>rug </a:t>
            </a:r>
            <a:r>
              <a:rPr lang="en-US" sz="3200" dirty="0" smtClean="0"/>
              <a:t>report </a:t>
            </a:r>
          </a:p>
          <a:p>
            <a:r>
              <a:rPr lang="en-US" sz="3200" dirty="0" smtClean="0"/>
              <a:t>In 2018- about 269 million people used drugs at least once in the previous year </a:t>
            </a:r>
          </a:p>
          <a:p>
            <a:r>
              <a:rPr lang="en-US" sz="3200" dirty="0" smtClean="0"/>
              <a:t>35 million suffer from Substance </a:t>
            </a:r>
            <a:r>
              <a:rPr lang="en-US" sz="3200" dirty="0" smtClean="0"/>
              <a:t>Use </a:t>
            </a:r>
            <a:r>
              <a:rPr lang="en-US" sz="3200" dirty="0"/>
              <a:t>D</a:t>
            </a:r>
            <a:r>
              <a:rPr lang="en-US" sz="3200" dirty="0" smtClean="0"/>
              <a:t>isorders</a:t>
            </a:r>
            <a:endParaRPr lang="en-US" sz="3200" dirty="0" smtClean="0"/>
          </a:p>
          <a:p>
            <a:r>
              <a:rPr lang="en-US" sz="3200" dirty="0" smtClean="0"/>
              <a:t>Require treatment </a:t>
            </a:r>
          </a:p>
          <a:p>
            <a:r>
              <a:rPr lang="en-US" sz="3200" dirty="0"/>
              <a:t> S</a:t>
            </a:r>
            <a:r>
              <a:rPr lang="en-US" sz="3200" dirty="0" smtClean="0"/>
              <a:t>imilar statistics at regional and national levels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0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Time for decisions-</a:t>
            </a:r>
            <a:br>
              <a:rPr lang="en-US" dirty="0" smtClean="0"/>
            </a:br>
            <a:r>
              <a:rPr lang="en-US" dirty="0" smtClean="0"/>
              <a:t>Interested </a:t>
            </a:r>
            <a:r>
              <a:rPr lang="en-US" dirty="0" smtClean="0"/>
              <a:t>in </a:t>
            </a:r>
            <a:r>
              <a:rPr lang="en-US" dirty="0" smtClean="0"/>
              <a:t>advancing?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r>
              <a:rPr lang="en-US" sz="3600" dirty="0" smtClean="0"/>
              <a:t>Personal goals</a:t>
            </a:r>
          </a:p>
          <a:p>
            <a:r>
              <a:rPr lang="en-US" sz="3600" dirty="0" smtClean="0"/>
              <a:t>Academic  qualifications</a:t>
            </a:r>
            <a:endParaRPr lang="en-US" sz="3600" dirty="0" smtClean="0"/>
          </a:p>
          <a:p>
            <a:r>
              <a:rPr lang="en-US" sz="3600" dirty="0" smtClean="0"/>
              <a:t>Financial resources </a:t>
            </a:r>
          </a:p>
          <a:p>
            <a:r>
              <a:rPr lang="en-US" sz="3600" dirty="0" smtClean="0"/>
              <a:t>Time </a:t>
            </a:r>
            <a:r>
              <a:rPr lang="en-US" sz="3600" dirty="0" smtClean="0"/>
              <a:t>resource</a:t>
            </a:r>
            <a:endParaRPr lang="en-US" sz="3600" dirty="0" smtClean="0"/>
          </a:p>
          <a:p>
            <a:r>
              <a:rPr lang="en-US" sz="3600" dirty="0" smtClean="0"/>
              <a:t>Admission criteria</a:t>
            </a:r>
          </a:p>
          <a:p>
            <a:r>
              <a:rPr lang="en-US" sz="3600" dirty="0" smtClean="0"/>
              <a:t>Availability of </a:t>
            </a:r>
            <a:r>
              <a:rPr lang="en-US" sz="3600" dirty="0" smtClean="0"/>
              <a:t>programs- with virtual learning- increased access</a:t>
            </a:r>
            <a:endParaRPr lang="en-US" sz="3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97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Available options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r>
              <a:rPr lang="en-US" sz="3200" dirty="0"/>
              <a:t>Short courses </a:t>
            </a:r>
          </a:p>
          <a:p>
            <a:r>
              <a:rPr lang="en-US" sz="3200" dirty="0" smtClean="0"/>
              <a:t>Pre -bachelors programs-certificates, diplomas</a:t>
            </a:r>
            <a:endParaRPr lang="en-US" sz="3200" dirty="0"/>
          </a:p>
          <a:p>
            <a:r>
              <a:rPr lang="en-US" sz="3200" dirty="0"/>
              <a:t>Bachelors</a:t>
            </a:r>
          </a:p>
          <a:p>
            <a:r>
              <a:rPr lang="en-US" sz="3200" dirty="0"/>
              <a:t>Post graduate diplomas</a:t>
            </a:r>
          </a:p>
          <a:p>
            <a:r>
              <a:rPr lang="en-US" sz="3200" dirty="0"/>
              <a:t>Masters </a:t>
            </a:r>
          </a:p>
          <a:p>
            <a:r>
              <a:rPr lang="en-US" sz="3200" dirty="0"/>
              <a:t>Doctoral programs 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i="1" dirty="0"/>
              <a:t>S</a:t>
            </a:r>
            <a:r>
              <a:rPr lang="en-US" b="1" i="1" dirty="0" smtClean="0"/>
              <a:t>poilt for choice !!!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76456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latin typeface="Algerian" pitchFamily="82" charset="0"/>
              </a:rPr>
              <a:t>-END-</a:t>
            </a:r>
          </a:p>
          <a:p>
            <a:pPr marL="0" indent="0" algn="ctr">
              <a:buNone/>
            </a:pPr>
            <a:endParaRPr lang="en-US" b="1" dirty="0">
              <a:latin typeface="Algerian" pitchFamily="82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lgerian" pitchFamily="82" charset="0"/>
              </a:rPr>
              <a:t>THANK -YOU</a:t>
            </a:r>
            <a:endParaRPr lang="en-US" b="1" dirty="0" smtClean="0"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6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algn="ctr"/>
            <a:r>
              <a:rPr lang="en-US" dirty="0" smtClean="0"/>
              <a:t>Impact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Negative impact on </a:t>
            </a:r>
          </a:p>
          <a:p>
            <a:pPr lvl="1"/>
            <a:r>
              <a:rPr lang="en-US" sz="3600" dirty="0" smtClean="0"/>
              <a:t>Health</a:t>
            </a:r>
          </a:p>
          <a:p>
            <a:pPr lvl="1"/>
            <a:r>
              <a:rPr lang="en-US" sz="3600" dirty="0" smtClean="0"/>
              <a:t>Individual</a:t>
            </a:r>
            <a:r>
              <a:rPr lang="en-US" sz="3600" dirty="0" smtClean="0"/>
              <a:t>, family and community 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3600" dirty="0" smtClean="0"/>
              <a:t>Draining </a:t>
            </a:r>
            <a:r>
              <a:rPr lang="en-US" sz="3600" dirty="0"/>
              <a:t>of resources</a:t>
            </a:r>
          </a:p>
          <a:p>
            <a:r>
              <a:rPr lang="en-US" sz="3600" dirty="0" smtClean="0"/>
              <a:t>Upsurge </a:t>
            </a:r>
            <a:r>
              <a:rPr lang="en-US" sz="3600" dirty="0" smtClean="0"/>
              <a:t>in crime </a:t>
            </a:r>
            <a:r>
              <a:rPr lang="en-US" sz="3600" dirty="0"/>
              <a:t>i</a:t>
            </a:r>
            <a:r>
              <a:rPr lang="en-US" sz="3600" dirty="0" smtClean="0"/>
              <a:t>ncluding violence and corruption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disruption of  </a:t>
            </a:r>
            <a:r>
              <a:rPr lang="en-US" sz="3600" dirty="0" smtClean="0"/>
              <a:t>social, economic , </a:t>
            </a:r>
            <a:r>
              <a:rPr lang="en-US" sz="3600" dirty="0" smtClean="0"/>
              <a:t>political </a:t>
            </a:r>
            <a:r>
              <a:rPr lang="en-US" sz="3600" dirty="0" smtClean="0"/>
              <a:t>and cultural structures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52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/>
            <a:r>
              <a:rPr lang="en-US" dirty="0"/>
              <a:t>Why addiction Programs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524000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600" dirty="0"/>
              <a:t>For </a:t>
            </a:r>
            <a:r>
              <a:rPr lang="en-US" sz="3600" dirty="0" smtClean="0"/>
              <a:t>who?-Service providers?</a:t>
            </a:r>
            <a:endParaRPr lang="en-US" sz="3600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/>
              <a:t>To do what</a:t>
            </a:r>
            <a:r>
              <a:rPr lang="en-US" sz="3600" dirty="0" smtClean="0"/>
              <a:t>?-Service? </a:t>
            </a:r>
            <a:endParaRPr lang="en-US" sz="3600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/>
              <a:t>Where</a:t>
            </a:r>
            <a:r>
              <a:rPr lang="en-US" sz="3600" dirty="0" smtClean="0"/>
              <a:t>?-Settings?</a:t>
            </a:r>
            <a:endParaRPr lang="en-US" sz="3600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/>
              <a:t>With who</a:t>
            </a:r>
            <a:r>
              <a:rPr lang="en-US" sz="3600" dirty="0" smtClean="0"/>
              <a:t>?-Clients?</a:t>
            </a:r>
            <a:endParaRPr lang="en-US" sz="3600" dirty="0"/>
          </a:p>
          <a:p>
            <a:pPr marL="571500" indent="-571500">
              <a:buFont typeface="Arial" pitchFamily="34" charset="0"/>
              <a:buChar char="•"/>
            </a:pPr>
            <a:r>
              <a:rPr lang="en-US" sz="3600" dirty="0"/>
              <a:t>With what </a:t>
            </a:r>
            <a:r>
              <a:rPr lang="en-US" sz="3600" dirty="0" smtClean="0"/>
              <a:t>? Knowledge ,Skills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Competencies, </a:t>
            </a:r>
            <a:r>
              <a:rPr lang="en-US" sz="3600" dirty="0"/>
              <a:t>Attitudes</a:t>
            </a:r>
            <a:r>
              <a:rPr lang="en-US" sz="3600" dirty="0" smtClean="0"/>
              <a:t>,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Values?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948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Drug demand reduction activities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Autofit/>
          </a:bodyPr>
          <a:lstStyle/>
          <a:p>
            <a:r>
              <a:rPr lang="en-US" sz="3600" dirty="0" smtClean="0"/>
              <a:t>Supply reduction- production, sale, trafficking, </a:t>
            </a:r>
            <a:r>
              <a:rPr lang="en-US" sz="3600" dirty="0" smtClean="0"/>
              <a:t>distribution </a:t>
            </a:r>
            <a:endParaRPr lang="en-US" sz="3600" dirty="0" smtClean="0"/>
          </a:p>
          <a:p>
            <a:r>
              <a:rPr lang="en-US" sz="3600" dirty="0" smtClean="0"/>
              <a:t>Demand reduction –Prevention</a:t>
            </a:r>
            <a:r>
              <a:rPr lang="en-US" sz="3600" dirty="0" smtClean="0"/>
              <a:t>,</a:t>
            </a:r>
          </a:p>
          <a:p>
            <a:pPr marL="0" indent="0">
              <a:buNone/>
            </a:pPr>
            <a:r>
              <a:rPr lang="en-US" sz="3600" dirty="0" smtClean="0"/>
              <a:t>                                   -Treatment, </a:t>
            </a:r>
          </a:p>
          <a:p>
            <a:pPr marL="2286000" lvl="8" indent="0">
              <a:buNone/>
            </a:pPr>
            <a:r>
              <a:rPr lang="en-US" sz="3600" dirty="0" smtClean="0"/>
              <a:t>               -Harm reduction</a:t>
            </a:r>
          </a:p>
          <a:p>
            <a:r>
              <a:rPr lang="en-US" sz="3600" dirty="0" smtClean="0"/>
              <a:t>R</a:t>
            </a:r>
            <a:r>
              <a:rPr lang="en-US" sz="3600" dirty="0" smtClean="0"/>
              <a:t>esearch </a:t>
            </a:r>
          </a:p>
          <a:p>
            <a:r>
              <a:rPr lang="en-US" sz="3600" dirty="0" smtClean="0"/>
              <a:t>P</a:t>
            </a:r>
            <a:r>
              <a:rPr lang="en-US" sz="3600" dirty="0" smtClean="0"/>
              <a:t>olicy and advocacy etc</a:t>
            </a:r>
          </a:p>
          <a:p>
            <a:pPr marL="0" indent="0">
              <a:buNone/>
            </a:pPr>
            <a:r>
              <a:rPr lang="en-US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253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 of activities /settings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Prevention programs- outreach, awareness, education, </a:t>
            </a:r>
          </a:p>
          <a:p>
            <a:r>
              <a:rPr lang="en-US" dirty="0"/>
              <a:t>Family and community wellness programs </a:t>
            </a:r>
          </a:p>
          <a:p>
            <a:r>
              <a:rPr lang="en-US" dirty="0"/>
              <a:t>Schools </a:t>
            </a:r>
          </a:p>
          <a:p>
            <a:r>
              <a:rPr lang="en-US" dirty="0"/>
              <a:t>Treatment- inpatient clinics, </a:t>
            </a:r>
          </a:p>
          <a:p>
            <a:pPr lvl="2"/>
            <a:r>
              <a:rPr lang="en-US" dirty="0"/>
              <a:t>outpatient clinics, </a:t>
            </a:r>
          </a:p>
          <a:p>
            <a:pPr lvl="2"/>
            <a:r>
              <a:rPr lang="en-US" dirty="0"/>
              <a:t>halfway houses, </a:t>
            </a:r>
          </a:p>
          <a:p>
            <a:pPr lvl="2"/>
            <a:r>
              <a:rPr lang="en-US" dirty="0"/>
              <a:t>prisons, </a:t>
            </a:r>
          </a:p>
          <a:p>
            <a:pPr lvl="2"/>
            <a:r>
              <a:rPr lang="en-US" dirty="0"/>
              <a:t>hospitals, </a:t>
            </a:r>
          </a:p>
          <a:p>
            <a:pPr lvl="2"/>
            <a:r>
              <a:rPr lang="en-US" dirty="0"/>
              <a:t>rehabilitation centers, among others.</a:t>
            </a:r>
          </a:p>
          <a:p>
            <a:r>
              <a:rPr lang="en-US" dirty="0"/>
              <a:t>Policy and advocacy organizations</a:t>
            </a:r>
          </a:p>
          <a:p>
            <a:r>
              <a:rPr lang="en-US" dirty="0"/>
              <a:t>Academia and Research organizations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7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to build capacity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/>
              <a:t>Need to build capacity to address the  drug problem at </a:t>
            </a:r>
          </a:p>
          <a:p>
            <a:pPr lvl="1"/>
            <a:r>
              <a:rPr lang="en-US" sz="3600" dirty="0"/>
              <a:t>Global</a:t>
            </a:r>
          </a:p>
          <a:p>
            <a:pPr lvl="1"/>
            <a:r>
              <a:rPr lang="en-US" sz="3600" dirty="0"/>
              <a:t>Regional</a:t>
            </a:r>
          </a:p>
          <a:p>
            <a:pPr lvl="1"/>
            <a:r>
              <a:rPr lang="en-US" sz="3600" dirty="0"/>
              <a:t>National</a:t>
            </a:r>
          </a:p>
          <a:p>
            <a:pPr lvl="1"/>
            <a:r>
              <a:rPr lang="en-US" sz="3600" dirty="0"/>
              <a:t>Local levels</a:t>
            </a:r>
          </a:p>
          <a:p>
            <a:r>
              <a:rPr lang="en-US" dirty="0" smtClean="0"/>
              <a:t>Efforts by international organizations e.g. ISSUP,ICUDDR,COLOMBO PLAN,UNODC,OAS, etc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dirty="0" smtClean="0"/>
              <a:t>Equip </a:t>
            </a:r>
            <a:r>
              <a:rPr lang="en-US" sz="4000" dirty="0" smtClean="0"/>
              <a:t>with </a:t>
            </a:r>
            <a:r>
              <a:rPr lang="en-US" sz="4000" dirty="0" smtClean="0"/>
              <a:t>Knowledge, Skills, Competencies, Attitudes and Values to </a:t>
            </a:r>
            <a:r>
              <a:rPr lang="en-US" sz="4000" dirty="0" smtClean="0"/>
              <a:t>address </a:t>
            </a:r>
            <a:r>
              <a:rPr lang="en-US" sz="4000" dirty="0" smtClean="0"/>
              <a:t>the </a:t>
            </a:r>
            <a:r>
              <a:rPr lang="en-US" sz="4000" dirty="0" smtClean="0"/>
              <a:t>drug demand reduction goals </a:t>
            </a:r>
          </a:p>
          <a:p>
            <a:r>
              <a:rPr lang="en-US" sz="4000" dirty="0" smtClean="0"/>
              <a:t>Through </a:t>
            </a:r>
            <a:r>
              <a:rPr lang="en-US" sz="4000" dirty="0" smtClean="0"/>
              <a:t>capacity </a:t>
            </a:r>
            <a:r>
              <a:rPr lang="en-US" sz="4000" dirty="0" smtClean="0"/>
              <a:t>building </a:t>
            </a:r>
            <a:r>
              <a:rPr lang="en-US" sz="4000" dirty="0" smtClean="0"/>
              <a:t>initiatives </a:t>
            </a:r>
          </a:p>
          <a:p>
            <a:r>
              <a:rPr lang="en-US" sz="4000" dirty="0" smtClean="0"/>
              <a:t>Short term and long term </a:t>
            </a:r>
            <a:r>
              <a:rPr lang="en-US" sz="4000" dirty="0" smtClean="0"/>
              <a:t>initiatives </a:t>
            </a:r>
            <a:endParaRPr lang="en-US" sz="40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970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building programs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3200" dirty="0" smtClean="0"/>
              <a:t>Includes</a:t>
            </a:r>
          </a:p>
          <a:p>
            <a:r>
              <a:rPr lang="en-US" sz="3200" dirty="0" smtClean="0"/>
              <a:t>Short </a:t>
            </a:r>
            <a:r>
              <a:rPr lang="en-US" sz="3200" dirty="0"/>
              <a:t>term training programs- Short </a:t>
            </a:r>
            <a:r>
              <a:rPr lang="en-US" sz="3200" dirty="0" smtClean="0"/>
              <a:t>courses such as </a:t>
            </a:r>
          </a:p>
          <a:p>
            <a:pPr marL="708660" lvl="1" indent="-342900"/>
            <a:r>
              <a:rPr lang="en-US" sz="3200" dirty="0" smtClean="0"/>
              <a:t>Universal Treatment Curriculum(UTC)  </a:t>
            </a:r>
          </a:p>
          <a:p>
            <a:pPr lvl="1"/>
            <a:r>
              <a:rPr lang="en-US" sz="3200" dirty="0" smtClean="0"/>
              <a:t>Universal Prevention Curriculum (UPC)</a:t>
            </a:r>
          </a:p>
          <a:p>
            <a:r>
              <a:rPr lang="en-US" sz="3200" dirty="0" smtClean="0"/>
              <a:t>University </a:t>
            </a:r>
            <a:r>
              <a:rPr lang="en-US" sz="3200" dirty="0"/>
              <a:t>based academic </a:t>
            </a:r>
            <a:r>
              <a:rPr lang="en-US" sz="3200" dirty="0" smtClean="0"/>
              <a:t>programs in related disciplines </a:t>
            </a:r>
          </a:p>
          <a:p>
            <a:r>
              <a:rPr lang="en-US" sz="3200" dirty="0" smtClean="0"/>
              <a:t> </a:t>
            </a:r>
            <a:r>
              <a:rPr lang="en-US" sz="3200" dirty="0"/>
              <a:t>University based academic programs </a:t>
            </a:r>
            <a:r>
              <a:rPr lang="en-US" sz="3200" dirty="0" smtClean="0"/>
              <a:t>in </a:t>
            </a:r>
            <a:r>
              <a:rPr lang="en-US" sz="3200" dirty="0"/>
              <a:t>addiction studies</a:t>
            </a:r>
          </a:p>
        </p:txBody>
      </p:sp>
    </p:spTree>
    <p:extLst>
      <p:ext uri="{BB962C8B-B14F-4D97-AF65-F5344CB8AC3E}">
        <p14:creationId xmlns:p14="http://schemas.microsoft.com/office/powerpoint/2010/main" val="26625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407</TotalTime>
  <Words>572</Words>
  <Application>Microsoft Office PowerPoint</Application>
  <PresentationFormat>On-screen Show (4:3)</PresentationFormat>
  <Paragraphs>146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Flow</vt:lpstr>
      <vt:lpstr>ADDICTION PROGRAMS AND FURTHER EDUCATION IN ADDICTION STUDIES </vt:lpstr>
      <vt:lpstr>Why addiction Programs </vt:lpstr>
      <vt:lpstr>Impact </vt:lpstr>
      <vt:lpstr>Why addiction Programs </vt:lpstr>
      <vt:lpstr>Drug demand reduction activities </vt:lpstr>
      <vt:lpstr>Type of activities /settings </vt:lpstr>
      <vt:lpstr>Need to build capacity </vt:lpstr>
      <vt:lpstr>HOW? </vt:lpstr>
      <vt:lpstr>Capacity building programs </vt:lpstr>
      <vt:lpstr>University based academic programs in related disciplines </vt:lpstr>
      <vt:lpstr> As stand alone academic programs in addiction studies </vt:lpstr>
      <vt:lpstr>Focus of programs </vt:lpstr>
      <vt:lpstr>Nature of programs </vt:lpstr>
      <vt:lpstr>Some Names of Programs </vt:lpstr>
      <vt:lpstr>Sources of students</vt:lpstr>
      <vt:lpstr>Levels </vt:lpstr>
      <vt:lpstr>Duration</vt:lpstr>
      <vt:lpstr>Entry criteria </vt:lpstr>
      <vt:lpstr>Mode of delivery/study </vt:lpstr>
      <vt:lpstr>Time for decisions- Interested in advancing? </vt:lpstr>
      <vt:lpstr>Available options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ADDICTION PROGRAMS AND FURTHER EDUCATION IN ADDICTION STUDIES</dc:title>
  <dc:creator>B</dc:creator>
  <cp:lastModifiedBy>B</cp:lastModifiedBy>
  <cp:revision>45</cp:revision>
  <dcterms:created xsi:type="dcterms:W3CDTF">2021-06-15T05:20:18Z</dcterms:created>
  <dcterms:modified xsi:type="dcterms:W3CDTF">2021-06-15T13:28:51Z</dcterms:modified>
</cp:coreProperties>
</file>